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eebo Black" charset="1" panose="00000A00000000000000"/>
      <p:regular r:id="rId15"/>
    </p:embeddedFont>
    <p:embeddedFont>
      <p:font typeface="Assistant Regular" charset="1" panose="000005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Assistant Regular Bold" charset="1" panose="000007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01847" y="3504412"/>
            <a:ext cx="11484305" cy="3227204"/>
            <a:chOff x="0" y="0"/>
            <a:chExt cx="15312407" cy="43029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15312407" cy="266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AGENTE DE VENTAS ASISTIDO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47655"/>
              <a:ext cx="15312407" cy="1055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santiagorodriguezsanchez@gmail.com </a:t>
              </a:r>
            </a:p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@santiagorodriguez-dev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2581">
            <a:off x="-947269" y="5620650"/>
            <a:ext cx="5580921" cy="6536950"/>
          </a:xfrm>
          <a:custGeom>
            <a:avLst/>
            <a:gdLst/>
            <a:ahLst/>
            <a:cxnLst/>
            <a:rect r="r" b="b" t="t" l="l"/>
            <a:pathLst>
              <a:path h="6536950" w="5580921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7029" y="6577157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5029" y="1104900"/>
            <a:ext cx="7812392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Indice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6207" y="6037151"/>
            <a:ext cx="6593093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Problema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Solución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Extracción, transformación y carga (ETL) 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Arquitectura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Resultados de los Modelos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Impacto de Negocio y Recomendaciones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Conclusiones y Próximos Pasos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126705">
            <a:off x="1506962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3387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49380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84568" y="871047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333" y="9080066"/>
            <a:ext cx="4364457" cy="120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Versión v2</a:t>
            </a:r>
          </a:p>
          <a:p>
            <a:pPr algn="l">
              <a:lnSpc>
                <a:spcPts val="2399"/>
              </a:lnSpc>
            </a:pPr>
            <a:r>
              <a:rPr lang="en-US" sz="1999" spc="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Desarrollo e implementación de un agente de ventas asistido por IA</a:t>
            </a:r>
          </a:p>
          <a:p>
            <a:pPr algn="l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15934" y="1104900"/>
            <a:ext cx="6943366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36337">
            <a:off x="-1669228" y="-813905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94672" y="6501798"/>
            <a:ext cx="3511625" cy="3265915"/>
            <a:chOff x="0" y="0"/>
            <a:chExt cx="4682166" cy="43545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13280"/>
              <a:ext cx="4682166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Falta de tiempo para priorizar y atender rápidamente las consultas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682166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Retrasos en las respuestas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47675" y="6501798"/>
            <a:ext cx="3511625" cy="1824299"/>
            <a:chOff x="0" y="0"/>
            <a:chExt cx="4682166" cy="24323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07000"/>
              <a:ext cx="4682166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Tiempo perdido en tareas no estratégicas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Carga repetitiva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21174" y="6501798"/>
            <a:ext cx="3511625" cy="3265915"/>
            <a:chOff x="0" y="0"/>
            <a:chExt cx="4682166" cy="43545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13280"/>
              <a:ext cx="4682166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Respuestas genéricas que impactan negativamente la conversión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4682166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Falta de personalización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9584" y="697102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7685440" cy="10172700"/>
          </a:xfrm>
          <a:custGeom>
            <a:avLst/>
            <a:gdLst/>
            <a:ahLst/>
            <a:cxnLst/>
            <a:rect r="r" b="b" t="t" l="l"/>
            <a:pathLst>
              <a:path h="10172700" w="7685440">
                <a:moveTo>
                  <a:pt x="0" y="0"/>
                </a:moveTo>
                <a:lnTo>
                  <a:pt x="7685440" y="0"/>
                </a:lnTo>
                <a:lnTo>
                  <a:pt x="768544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236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6949" y="367876"/>
            <a:ext cx="7000537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16949" y="1749670"/>
            <a:ext cx="7000537" cy="3336680"/>
            <a:chOff x="0" y="0"/>
            <a:chExt cx="9334049" cy="44489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46231"/>
              <a:ext cx="9334049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Incremento en la conversión.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Mayor personalización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23507"/>
              <a:ext cx="9334049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Liberación de tiempo para actividades estratégicas.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67752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Reducción de carga operativa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16949" y="5513016"/>
            <a:ext cx="7000537" cy="4322343"/>
            <a:chOff x="0" y="0"/>
            <a:chExt cx="9334049" cy="576312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552511"/>
              <a:ext cx="9334049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Eficiencia en la gestión de leads.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9334049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Mejor aprovechamiento de oportunidades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29787"/>
              <a:ext cx="9334049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El sistema analizará la transcripción de la llamada y dará una resumen de cómo ha ido la conversación.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074032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Soporte finalización de llamada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3207" y="2140830"/>
            <a:ext cx="1289609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Extracción, transformación y carga (ETL)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47328" y="3471448"/>
            <a:ext cx="15315547" cy="4297769"/>
            <a:chOff x="0" y="0"/>
            <a:chExt cx="20420729" cy="5730358"/>
          </a:xfrm>
        </p:grpSpPr>
        <p:sp>
          <p:nvSpPr>
            <p:cNvPr name="AutoShape 7" id="7"/>
            <p:cNvSpPr/>
            <p:nvPr/>
          </p:nvSpPr>
          <p:spPr>
            <a:xfrm>
              <a:off x="4452370" y="2283965"/>
              <a:ext cx="869216" cy="6276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14979187" y="2283965"/>
              <a:ext cx="989172" cy="1931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9773956" y="2299172"/>
              <a:ext cx="989886" cy="7144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grpSp>
          <p:nvGrpSpPr>
            <p:cNvPr name="Group 10" id="10"/>
            <p:cNvGrpSpPr/>
            <p:nvPr/>
          </p:nvGrpSpPr>
          <p:grpSpPr>
            <a:xfrm rot="0">
              <a:off x="5321586" y="1733945"/>
              <a:ext cx="4452370" cy="1144742"/>
              <a:chOff x="0" y="0"/>
              <a:chExt cx="2429326" cy="6246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29326" cy="624600"/>
              </a:xfrm>
              <a:custGeom>
                <a:avLst/>
                <a:gdLst/>
                <a:ahLst/>
                <a:cxnLst/>
                <a:rect r="r" b="b" t="t" l="l"/>
                <a:pathLst>
                  <a:path h="624600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624600"/>
                    </a:lnTo>
                    <a:lnTo>
                      <a:pt x="0" y="624600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2429326" cy="624600"/>
              </a:xfrm>
              <a:prstGeom prst="rect">
                <a:avLst/>
              </a:prstGeom>
            </p:spPr>
            <p:txBody>
              <a:bodyPr anchor="ctr" rtlCol="false" tIns="30915" lIns="30915" bIns="30915" rIns="30915"/>
              <a:lstStyle/>
              <a:p>
                <a:pPr algn="ctr">
                  <a:lnSpc>
                    <a:spcPts val="1752"/>
                  </a:lnSpc>
                </a:pPr>
                <a:r>
                  <a:rPr lang="en-US" sz="1460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Inserción de datos en BD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644972" y="705750"/>
              <a:ext cx="4452370" cy="3156429"/>
              <a:chOff x="0" y="0"/>
              <a:chExt cx="812800" cy="5762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21570" y="9677"/>
                <a:ext cx="769660" cy="556865"/>
              </a:xfrm>
              <a:custGeom>
                <a:avLst/>
                <a:gdLst/>
                <a:ahLst/>
                <a:cxnLst/>
                <a:rect r="r" b="b" t="t" l="l"/>
                <a:pathLst>
                  <a:path h="556865" w="769660">
                    <a:moveTo>
                      <a:pt x="418875" y="14458"/>
                    </a:moveTo>
                    <a:lnTo>
                      <a:pt x="757185" y="254298"/>
                    </a:lnTo>
                    <a:cubicBezTo>
                      <a:pt x="765010" y="259845"/>
                      <a:pt x="769660" y="268841"/>
                      <a:pt x="769660" y="278433"/>
                    </a:cubicBezTo>
                    <a:cubicBezTo>
                      <a:pt x="769660" y="288025"/>
                      <a:pt x="765010" y="297021"/>
                      <a:pt x="757185" y="302568"/>
                    </a:cubicBezTo>
                    <a:lnTo>
                      <a:pt x="418875" y="542408"/>
                    </a:lnTo>
                    <a:cubicBezTo>
                      <a:pt x="398481" y="556866"/>
                      <a:pt x="371179" y="556866"/>
                      <a:pt x="350785" y="542408"/>
                    </a:cubicBezTo>
                    <a:lnTo>
                      <a:pt x="12475" y="302568"/>
                    </a:lnTo>
                    <a:cubicBezTo>
                      <a:pt x="4650" y="297021"/>
                      <a:pt x="0" y="288025"/>
                      <a:pt x="0" y="278433"/>
                    </a:cubicBezTo>
                    <a:cubicBezTo>
                      <a:pt x="0" y="268841"/>
                      <a:pt x="4650" y="259845"/>
                      <a:pt x="12475" y="254298"/>
                    </a:cubicBezTo>
                    <a:lnTo>
                      <a:pt x="350785" y="14458"/>
                    </a:lnTo>
                    <a:cubicBezTo>
                      <a:pt x="371179" y="0"/>
                      <a:pt x="398481" y="0"/>
                      <a:pt x="418875" y="14458"/>
                    </a:cubicBezTo>
                    <a:close/>
                  </a:path>
                </a:pathLst>
              </a:custGeom>
              <a:solidFill>
                <a:srgbClr val="D7DA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39700" y="99038"/>
                <a:ext cx="533400" cy="378144"/>
              </a:xfrm>
              <a:prstGeom prst="rect">
                <a:avLst/>
              </a:prstGeom>
            </p:spPr>
            <p:txBody>
              <a:bodyPr anchor="ctr" rtlCol="false" tIns="30915" lIns="30915" bIns="30915" rIns="30915"/>
              <a:lstStyle/>
              <a:p>
                <a:pPr algn="ctr">
                  <a:lnSpc>
                    <a:spcPts val="1752"/>
                  </a:lnSpc>
                </a:pPr>
                <a:r>
                  <a:rPr lang="en-US" sz="1460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Algoritmo Tensor Flow, predicción de score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328244"/>
              <a:ext cx="4452370" cy="1911441"/>
              <a:chOff x="0" y="0"/>
              <a:chExt cx="812800" cy="34894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348942"/>
              </a:xfrm>
              <a:custGeom>
                <a:avLst/>
                <a:gdLst/>
                <a:ahLst/>
                <a:cxnLst/>
                <a:rect r="r" b="b" t="t" l="l"/>
                <a:pathLst>
                  <a:path h="348942" w="812800">
                    <a:moveTo>
                      <a:pt x="406400" y="0"/>
                    </a:moveTo>
                    <a:cubicBezTo>
                      <a:pt x="181951" y="0"/>
                      <a:pt x="0" y="78113"/>
                      <a:pt x="0" y="174471"/>
                    </a:cubicBezTo>
                    <a:cubicBezTo>
                      <a:pt x="0" y="270829"/>
                      <a:pt x="181951" y="348942"/>
                      <a:pt x="406400" y="348942"/>
                    </a:cubicBezTo>
                    <a:cubicBezTo>
                      <a:pt x="630849" y="348942"/>
                      <a:pt x="812800" y="270829"/>
                      <a:pt x="812800" y="174471"/>
                    </a:cubicBezTo>
                    <a:cubicBezTo>
                      <a:pt x="812800" y="78113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5FDD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2713"/>
                <a:ext cx="660400" cy="283515"/>
              </a:xfrm>
              <a:prstGeom prst="rect">
                <a:avLst/>
              </a:prstGeom>
            </p:spPr>
            <p:txBody>
              <a:bodyPr anchor="ctr" rtlCol="false" tIns="30915" lIns="30915" bIns="30915" rIns="30915"/>
              <a:lstStyle/>
              <a:p>
                <a:pPr algn="ctr">
                  <a:lnSpc>
                    <a:spcPts val="1752"/>
                  </a:lnSpc>
                </a:pPr>
                <a:r>
                  <a:rPr lang="en-US" sz="1460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Generar datos sintéticos con Faker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968359" y="4121047"/>
              <a:ext cx="4452370" cy="865403"/>
              <a:chOff x="0" y="0"/>
              <a:chExt cx="2429326" cy="4721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29326" cy="472186"/>
              </a:xfrm>
              <a:custGeom>
                <a:avLst/>
                <a:gdLst/>
                <a:ahLst/>
                <a:cxnLst/>
                <a:rect r="r" b="b" t="t" l="l"/>
                <a:pathLst>
                  <a:path h="472186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472186"/>
                    </a:lnTo>
                    <a:lnTo>
                      <a:pt x="0" y="472186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0"/>
                <a:ext cx="2429326" cy="472186"/>
              </a:xfrm>
              <a:prstGeom prst="rect">
                <a:avLst/>
              </a:prstGeom>
            </p:spPr>
            <p:txBody>
              <a:bodyPr anchor="ctr" rtlCol="false" tIns="30915" lIns="30915" bIns="30915" rIns="30915"/>
              <a:lstStyle/>
              <a:p>
                <a:pPr algn="ctr">
                  <a:lnSpc>
                    <a:spcPts val="1752"/>
                  </a:lnSpc>
                </a:pPr>
                <a:r>
                  <a:rPr lang="en-US" sz="1460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Actualización en BD, con el score en llos datos de </a:t>
                </a:r>
                <a:r>
                  <a:rPr lang="en-US" b="true" sz="1460">
                    <a:solidFill>
                      <a:srgbClr val="000000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leads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968359" y="1857539"/>
              <a:ext cx="4452370" cy="865403"/>
              <a:chOff x="0" y="0"/>
              <a:chExt cx="2429326" cy="47218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429326" cy="472186"/>
              </a:xfrm>
              <a:custGeom>
                <a:avLst/>
                <a:gdLst/>
                <a:ahLst/>
                <a:cxnLst/>
                <a:rect r="r" b="b" t="t" l="l"/>
                <a:pathLst>
                  <a:path h="472186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472186"/>
                    </a:lnTo>
                    <a:lnTo>
                      <a:pt x="0" y="472186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0"/>
                <a:ext cx="2429326" cy="472186"/>
              </a:xfrm>
              <a:prstGeom prst="rect">
                <a:avLst/>
              </a:prstGeom>
            </p:spPr>
            <p:txBody>
              <a:bodyPr anchor="ctr" rtlCol="false" tIns="30915" lIns="30915" bIns="30915" rIns="30915"/>
              <a:lstStyle/>
              <a:p>
                <a:pPr algn="ctr">
                  <a:lnSpc>
                    <a:spcPts val="1752"/>
                  </a:lnSpc>
                </a:pPr>
                <a:r>
                  <a:rPr lang="en-US" sz="1460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Aprendizaje datos BD </a:t>
                </a:r>
                <a:r>
                  <a:rPr lang="en-US" b="true" sz="1460">
                    <a:solidFill>
                      <a:srgbClr val="000000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clientes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 flipV="true">
              <a:off x="18194544" y="2722943"/>
              <a:ext cx="0" cy="1398104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773174" y="0"/>
              <a:ext cx="2195967" cy="608114"/>
            </a:xfrm>
            <a:custGeom>
              <a:avLst/>
              <a:gdLst/>
              <a:ahLst/>
              <a:cxnLst/>
              <a:rect r="r" b="b" t="t" l="l"/>
              <a:pathLst>
                <a:path h="608114" w="2195967">
                  <a:moveTo>
                    <a:pt x="0" y="0"/>
                  </a:moveTo>
                  <a:lnTo>
                    <a:pt x="2195967" y="0"/>
                  </a:lnTo>
                  <a:lnTo>
                    <a:pt x="2195967" y="608114"/>
                  </a:lnTo>
                  <a:lnTo>
                    <a:pt x="0" y="608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491909" y="892939"/>
              <a:ext cx="2111725" cy="616908"/>
            </a:xfrm>
            <a:custGeom>
              <a:avLst/>
              <a:gdLst/>
              <a:ahLst/>
              <a:cxnLst/>
              <a:rect r="r" b="b" t="t" l="l"/>
              <a:pathLst>
                <a:path h="616908" w="2111725">
                  <a:moveTo>
                    <a:pt x="0" y="0"/>
                  </a:moveTo>
                  <a:lnTo>
                    <a:pt x="2111724" y="0"/>
                  </a:lnTo>
                  <a:lnTo>
                    <a:pt x="2111724" y="616908"/>
                  </a:lnTo>
                  <a:lnTo>
                    <a:pt x="0" y="616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66836" y="608114"/>
              <a:ext cx="2118699" cy="569650"/>
            </a:xfrm>
            <a:custGeom>
              <a:avLst/>
              <a:gdLst/>
              <a:ahLst/>
              <a:cxnLst/>
              <a:rect r="r" b="b" t="t" l="l"/>
              <a:pathLst>
                <a:path h="569650" w="2118699">
                  <a:moveTo>
                    <a:pt x="0" y="0"/>
                  </a:moveTo>
                  <a:lnTo>
                    <a:pt x="2118698" y="0"/>
                  </a:lnTo>
                  <a:lnTo>
                    <a:pt x="2118698" y="569650"/>
                  </a:lnTo>
                  <a:lnTo>
                    <a:pt x="0" y="56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6870400" y="1125831"/>
              <a:ext cx="2195967" cy="608114"/>
            </a:xfrm>
            <a:custGeom>
              <a:avLst/>
              <a:gdLst/>
              <a:ahLst/>
              <a:cxnLst/>
              <a:rect r="r" b="b" t="t" l="l"/>
              <a:pathLst>
                <a:path h="608114" w="2195967">
                  <a:moveTo>
                    <a:pt x="0" y="0"/>
                  </a:moveTo>
                  <a:lnTo>
                    <a:pt x="2195967" y="0"/>
                  </a:lnTo>
                  <a:lnTo>
                    <a:pt x="2195967" y="608114"/>
                  </a:lnTo>
                  <a:lnTo>
                    <a:pt x="0" y="608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7138682" y="5113450"/>
              <a:ext cx="2111725" cy="616908"/>
            </a:xfrm>
            <a:custGeom>
              <a:avLst/>
              <a:gdLst/>
              <a:ahLst/>
              <a:cxnLst/>
              <a:rect r="r" b="b" t="t" l="l"/>
              <a:pathLst>
                <a:path h="616908" w="2111725">
                  <a:moveTo>
                    <a:pt x="0" y="0"/>
                  </a:moveTo>
                  <a:lnTo>
                    <a:pt x="2111724" y="0"/>
                  </a:lnTo>
                  <a:lnTo>
                    <a:pt x="2111724" y="616908"/>
                  </a:lnTo>
                  <a:lnTo>
                    <a:pt x="0" y="616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3207" y="1130545"/>
            <a:ext cx="1289609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80"/>
              </a:lnSpc>
            </a:pPr>
            <a:r>
              <a:rPr lang="en-US" sz="68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Arquitectura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735" y="3151613"/>
            <a:ext cx="15616565" cy="6106687"/>
            <a:chOff x="0" y="0"/>
            <a:chExt cx="20822087" cy="8142249"/>
          </a:xfrm>
        </p:grpSpPr>
        <p:sp>
          <p:nvSpPr>
            <p:cNvPr name="AutoShape 8" id="8"/>
            <p:cNvSpPr/>
            <p:nvPr/>
          </p:nvSpPr>
          <p:spPr>
            <a:xfrm>
              <a:off x="3431404" y="4039703"/>
              <a:ext cx="1624136" cy="5496"/>
            </a:xfrm>
            <a:prstGeom prst="line">
              <a:avLst/>
            </a:prstGeom>
            <a:ln cap="rnd" w="34806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14437564" y="4029727"/>
              <a:ext cx="1735351" cy="9976"/>
            </a:xfrm>
            <a:prstGeom prst="line">
              <a:avLst/>
            </a:prstGeom>
            <a:ln cap="rnd" w="34806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9704711" y="4040431"/>
              <a:ext cx="1756518" cy="12635"/>
            </a:xfrm>
            <a:prstGeom prst="line">
              <a:avLst/>
            </a:prstGeom>
            <a:ln cap="rnd" w="34806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5055540" y="3455395"/>
              <a:ext cx="4649171" cy="1195342"/>
              <a:chOff x="0" y="0"/>
              <a:chExt cx="2429326" cy="6246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29326" cy="624600"/>
              </a:xfrm>
              <a:custGeom>
                <a:avLst/>
                <a:gdLst/>
                <a:ahLst/>
                <a:cxnLst/>
                <a:rect r="r" b="b" t="t" l="l"/>
                <a:pathLst>
                  <a:path h="624600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624600"/>
                    </a:lnTo>
                    <a:lnTo>
                      <a:pt x="0" y="624600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2429326" cy="624600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Inicio de aplicación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348928" y="2895235"/>
              <a:ext cx="3200565" cy="2268983"/>
              <a:chOff x="0" y="0"/>
              <a:chExt cx="812800" cy="5762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28935" y="12982"/>
                <a:ext cx="754930" cy="550256"/>
              </a:xfrm>
              <a:custGeom>
                <a:avLst/>
                <a:gdLst/>
                <a:ahLst/>
                <a:cxnLst/>
                <a:rect r="r" b="b" t="t" l="l"/>
                <a:pathLst>
                  <a:path h="550256" w="754930">
                    <a:moveTo>
                      <a:pt x="423134" y="19395"/>
                    </a:moveTo>
                    <a:lnTo>
                      <a:pt x="738196" y="242752"/>
                    </a:lnTo>
                    <a:cubicBezTo>
                      <a:pt x="748692" y="250193"/>
                      <a:pt x="754930" y="262261"/>
                      <a:pt x="754930" y="275128"/>
                    </a:cubicBezTo>
                    <a:cubicBezTo>
                      <a:pt x="754930" y="287995"/>
                      <a:pt x="748692" y="300063"/>
                      <a:pt x="738196" y="307505"/>
                    </a:cubicBezTo>
                    <a:lnTo>
                      <a:pt x="423134" y="530862"/>
                    </a:lnTo>
                    <a:cubicBezTo>
                      <a:pt x="395777" y="550256"/>
                      <a:pt x="359153" y="550256"/>
                      <a:pt x="331796" y="530862"/>
                    </a:cubicBezTo>
                    <a:lnTo>
                      <a:pt x="16734" y="307505"/>
                    </a:lnTo>
                    <a:cubicBezTo>
                      <a:pt x="6238" y="300063"/>
                      <a:pt x="0" y="287995"/>
                      <a:pt x="0" y="275128"/>
                    </a:cubicBezTo>
                    <a:cubicBezTo>
                      <a:pt x="0" y="262261"/>
                      <a:pt x="6238" y="250193"/>
                      <a:pt x="16734" y="242752"/>
                    </a:cubicBezTo>
                    <a:lnTo>
                      <a:pt x="331796" y="19395"/>
                    </a:lnTo>
                    <a:cubicBezTo>
                      <a:pt x="359153" y="0"/>
                      <a:pt x="395777" y="0"/>
                      <a:pt x="423134" y="19395"/>
                    </a:cubicBezTo>
                    <a:close/>
                  </a:path>
                </a:pathLst>
              </a:custGeom>
              <a:solidFill>
                <a:srgbClr val="D7DA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39700" y="99038"/>
                <a:ext cx="533400" cy="378144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Menu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3303137"/>
              <a:ext cx="3431404" cy="1473131"/>
              <a:chOff x="0" y="0"/>
              <a:chExt cx="812800" cy="3489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348942"/>
              </a:xfrm>
              <a:custGeom>
                <a:avLst/>
                <a:gdLst/>
                <a:ahLst/>
                <a:cxnLst/>
                <a:rect r="r" b="b" t="t" l="l"/>
                <a:pathLst>
                  <a:path h="348942" w="812800">
                    <a:moveTo>
                      <a:pt x="406400" y="0"/>
                    </a:moveTo>
                    <a:cubicBezTo>
                      <a:pt x="181951" y="0"/>
                      <a:pt x="0" y="78113"/>
                      <a:pt x="0" y="174471"/>
                    </a:cubicBezTo>
                    <a:cubicBezTo>
                      <a:pt x="0" y="270829"/>
                      <a:pt x="181951" y="348942"/>
                      <a:pt x="406400" y="348942"/>
                    </a:cubicBezTo>
                    <a:cubicBezTo>
                      <a:pt x="630849" y="348942"/>
                      <a:pt x="812800" y="270829"/>
                      <a:pt x="812800" y="174471"/>
                    </a:cubicBezTo>
                    <a:cubicBezTo>
                      <a:pt x="812800" y="78113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5FDD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2713"/>
                <a:ext cx="660400" cy="283515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Web login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375096" y="5873810"/>
              <a:ext cx="5148229" cy="950401"/>
              <a:chOff x="0" y="0"/>
              <a:chExt cx="2690098" cy="4966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690098" cy="496612"/>
              </a:xfrm>
              <a:custGeom>
                <a:avLst/>
                <a:gdLst/>
                <a:ahLst/>
                <a:cxnLst/>
                <a:rect r="r" b="b" t="t" l="l"/>
                <a:pathLst>
                  <a:path h="496612" w="2690098">
                    <a:moveTo>
                      <a:pt x="0" y="0"/>
                    </a:moveTo>
                    <a:lnTo>
                      <a:pt x="2690098" y="0"/>
                    </a:lnTo>
                    <a:lnTo>
                      <a:pt x="2690098" y="496612"/>
                    </a:lnTo>
                    <a:lnTo>
                      <a:pt x="0" y="496612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2690098" cy="496612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 spc="-7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Asistente Feedback </a:t>
                </a:r>
              </a:p>
              <a:p>
                <a:pPr algn="ctr">
                  <a:lnSpc>
                    <a:spcPts val="1791"/>
                  </a:lnSpc>
                </a:pPr>
                <a:r>
                  <a:rPr lang="en-US" sz="1493" spc="-7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(Modelo Resumen conversación telefónica)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172915" y="3601238"/>
              <a:ext cx="4649171" cy="903655"/>
              <a:chOff x="0" y="0"/>
              <a:chExt cx="2429326" cy="47218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429326" cy="472186"/>
              </a:xfrm>
              <a:custGeom>
                <a:avLst/>
                <a:gdLst/>
                <a:ahLst/>
                <a:cxnLst/>
                <a:rect r="r" b="b" t="t" l="l"/>
                <a:pathLst>
                  <a:path h="472186" w="2429326">
                    <a:moveTo>
                      <a:pt x="0" y="0"/>
                    </a:moveTo>
                    <a:lnTo>
                      <a:pt x="2429326" y="0"/>
                    </a:lnTo>
                    <a:lnTo>
                      <a:pt x="2429326" y="472186"/>
                    </a:lnTo>
                    <a:lnTo>
                      <a:pt x="0" y="472186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2429326" cy="472186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Acceso a dashboard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 flipH="true" flipV="true">
              <a:off x="12949210" y="5095246"/>
              <a:ext cx="0" cy="778564"/>
            </a:xfrm>
            <a:prstGeom prst="line">
              <a:avLst/>
            </a:prstGeom>
            <a:ln cap="rnd" w="34806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394968" y="2709674"/>
              <a:ext cx="2205066" cy="644177"/>
            </a:xfrm>
            <a:custGeom>
              <a:avLst/>
              <a:gdLst/>
              <a:ahLst/>
              <a:cxnLst/>
              <a:rect r="r" b="b" t="t" l="l"/>
              <a:pathLst>
                <a:path h="644177" w="2205066">
                  <a:moveTo>
                    <a:pt x="0" y="0"/>
                  </a:moveTo>
                  <a:lnTo>
                    <a:pt x="2205066" y="0"/>
                  </a:lnTo>
                  <a:lnTo>
                    <a:pt x="2205066" y="644176"/>
                  </a:lnTo>
                  <a:lnTo>
                    <a:pt x="0" y="64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36302" y="2187834"/>
              <a:ext cx="1558801" cy="888346"/>
            </a:xfrm>
            <a:custGeom>
              <a:avLst/>
              <a:gdLst/>
              <a:ahLst/>
              <a:cxnLst/>
              <a:rect r="r" b="b" t="t" l="l"/>
              <a:pathLst>
                <a:path h="888346" w="1558801">
                  <a:moveTo>
                    <a:pt x="0" y="0"/>
                  </a:moveTo>
                  <a:lnTo>
                    <a:pt x="1558800" y="0"/>
                  </a:lnTo>
                  <a:lnTo>
                    <a:pt x="1558800" y="888345"/>
                  </a:lnTo>
                  <a:lnTo>
                    <a:pt x="0" y="888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06" t="0" r="-2006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585680" y="2256927"/>
              <a:ext cx="1588890" cy="905493"/>
            </a:xfrm>
            <a:custGeom>
              <a:avLst/>
              <a:gdLst/>
              <a:ahLst/>
              <a:cxnLst/>
              <a:rect r="r" b="b" t="t" l="l"/>
              <a:pathLst>
                <a:path h="905493" w="1588890">
                  <a:moveTo>
                    <a:pt x="0" y="0"/>
                  </a:moveTo>
                  <a:lnTo>
                    <a:pt x="1588891" y="0"/>
                  </a:lnTo>
                  <a:lnTo>
                    <a:pt x="1588891" y="905494"/>
                  </a:lnTo>
                  <a:lnTo>
                    <a:pt x="0" y="905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06" t="0" r="-2006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10375096" y="1320609"/>
              <a:ext cx="5127435" cy="867224"/>
              <a:chOff x="0" y="0"/>
              <a:chExt cx="2679232" cy="45315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679232" cy="453150"/>
              </a:xfrm>
              <a:custGeom>
                <a:avLst/>
                <a:gdLst/>
                <a:ahLst/>
                <a:cxnLst/>
                <a:rect r="r" b="b" t="t" l="l"/>
                <a:pathLst>
                  <a:path h="453150" w="2679232">
                    <a:moveTo>
                      <a:pt x="0" y="0"/>
                    </a:moveTo>
                    <a:lnTo>
                      <a:pt x="2679232" y="0"/>
                    </a:lnTo>
                    <a:lnTo>
                      <a:pt x="2679232" y="453150"/>
                    </a:lnTo>
                    <a:lnTo>
                      <a:pt x="0" y="453150"/>
                    </a:lnTo>
                    <a:close/>
                  </a:path>
                </a:pathLst>
              </a:custGeom>
              <a:solidFill>
                <a:srgbClr val="BFE4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0"/>
                <a:ext cx="2679232" cy="453150"/>
              </a:xfrm>
              <a:prstGeom prst="rect">
                <a:avLst/>
              </a:prstGeom>
            </p:spPr>
            <p:txBody>
              <a:bodyPr anchor="ctr" rtlCol="false" tIns="31606" lIns="31606" bIns="31606" rIns="31606"/>
              <a:lstStyle/>
              <a:p>
                <a:pPr algn="ctr">
                  <a:lnSpc>
                    <a:spcPts val="1791"/>
                  </a:lnSpc>
                </a:pPr>
                <a:r>
                  <a:rPr lang="en-US" sz="1493" spc="-7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Asistente de Ventas </a:t>
                </a:r>
              </a:p>
              <a:p>
                <a:pPr algn="ctr">
                  <a:lnSpc>
                    <a:spcPts val="1791"/>
                  </a:lnSpc>
                </a:pPr>
                <a:r>
                  <a:rPr lang="en-US" sz="1493" spc="-7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(Modelo Curso Full Stack)</a:t>
                </a: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12938813" y="2187834"/>
              <a:ext cx="10397" cy="776375"/>
            </a:xfrm>
            <a:prstGeom prst="line">
              <a:avLst/>
            </a:prstGeom>
            <a:ln cap="rnd" w="34806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2096812" y="7069636"/>
              <a:ext cx="1684003" cy="1072613"/>
            </a:xfrm>
            <a:custGeom>
              <a:avLst/>
              <a:gdLst/>
              <a:ahLst/>
              <a:cxnLst/>
              <a:rect r="r" b="b" t="t" l="l"/>
              <a:pathLst>
                <a:path h="1072613" w="1684003">
                  <a:moveTo>
                    <a:pt x="0" y="0"/>
                  </a:moveTo>
                  <a:lnTo>
                    <a:pt x="1684002" y="0"/>
                  </a:lnTo>
                  <a:lnTo>
                    <a:pt x="1684002" y="1072613"/>
                  </a:lnTo>
                  <a:lnTo>
                    <a:pt x="0" y="1072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107209" y="0"/>
              <a:ext cx="1684003" cy="1072613"/>
            </a:xfrm>
            <a:custGeom>
              <a:avLst/>
              <a:gdLst/>
              <a:ahLst/>
              <a:cxnLst/>
              <a:rect r="r" b="b" t="t" l="l"/>
              <a:pathLst>
                <a:path h="1072613" w="1684003">
                  <a:moveTo>
                    <a:pt x="0" y="0"/>
                  </a:moveTo>
                  <a:lnTo>
                    <a:pt x="1684003" y="0"/>
                  </a:lnTo>
                  <a:lnTo>
                    <a:pt x="1684003" y="1072613"/>
                  </a:lnTo>
                  <a:lnTo>
                    <a:pt x="0" y="1072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236707" y="-2461724"/>
            <a:ext cx="14428598" cy="6961798"/>
          </a:xfrm>
          <a:custGeom>
            <a:avLst/>
            <a:gdLst/>
            <a:ahLst/>
            <a:cxnLst/>
            <a:rect r="r" b="b" t="t" l="l"/>
            <a:pathLst>
              <a:path h="6961798" w="14428598">
                <a:moveTo>
                  <a:pt x="14428597" y="0"/>
                </a:moveTo>
                <a:lnTo>
                  <a:pt x="0" y="0"/>
                </a:lnTo>
                <a:lnTo>
                  <a:pt x="0" y="6961798"/>
                </a:lnTo>
                <a:lnTo>
                  <a:pt x="14428597" y="6961798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9219" y="1072879"/>
            <a:ext cx="5712605" cy="131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4653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Resultados de los Modelos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219" y="3106428"/>
            <a:ext cx="8115300" cy="228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Se implemento un modelo de machine learning basado en tensor Flow para predecir scores de clientes potenciales. Ademas de un sistema basado en RAG (Retrieval-Augmented Generation) con varios agentes de OpenAI.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600083" y="853874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2174" y="1028700"/>
            <a:ext cx="5477126" cy="8229600"/>
          </a:xfrm>
          <a:custGeom>
            <a:avLst/>
            <a:gdLst/>
            <a:ahLst/>
            <a:cxnLst/>
            <a:rect r="r" b="b" t="t" l="l"/>
            <a:pathLst>
              <a:path h="8229600" w="5477126">
                <a:moveTo>
                  <a:pt x="0" y="0"/>
                </a:moveTo>
                <a:lnTo>
                  <a:pt x="5477126" y="0"/>
                </a:lnTo>
                <a:lnTo>
                  <a:pt x="5477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60" t="0" r="-6276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872" y="6339335"/>
            <a:ext cx="4606857" cy="5333553"/>
          </a:xfrm>
          <a:custGeom>
            <a:avLst/>
            <a:gdLst/>
            <a:ahLst/>
            <a:cxnLst/>
            <a:rect r="r" b="b" t="t" l="l"/>
            <a:pathLst>
              <a:path h="5333553" w="4606857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828" y="4987489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2" y="0"/>
                </a:lnTo>
                <a:lnTo>
                  <a:pt x="1304762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39219" y="6048375"/>
            <a:ext cx="811530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Tiempo de respuesta reducido</a:t>
            </a: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significativamente en consultas de leads.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Personalización mejorada</a:t>
            </a: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gracias a la integración con la base de datos de leads.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Gestión eficaz</a:t>
            </a: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de consultas frecuentes y precios.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45804">
            <a:off x="10682967" y="3706429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09566">
            <a:off x="-4038325" y="-8075025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868" y="-163964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115362" y="3038105"/>
            <a:ext cx="4444106" cy="4210790"/>
          </a:xfrm>
          <a:custGeom>
            <a:avLst/>
            <a:gdLst/>
            <a:ahLst/>
            <a:cxnLst/>
            <a:rect r="r" b="b" t="t" l="l"/>
            <a:pathLst>
              <a:path h="4210790" w="4444106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4444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14753" y="1791259"/>
            <a:ext cx="6746901" cy="7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5041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Impacto de Negocio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4753" y="2850439"/>
            <a:ext cx="9144547" cy="61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5150" b="true">
                <a:solidFill>
                  <a:srgbClr val="33123B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Objetivos</a:t>
            </a:r>
          </a:p>
          <a:p>
            <a:pPr algn="l">
              <a:lnSpc>
                <a:spcPts val="4706"/>
              </a:lnSpc>
            </a:pPr>
            <a:r>
              <a:rPr lang="en-US" sz="3922" b="true">
                <a:solidFill>
                  <a:srgbClr val="33123B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Aumento en la conversión</a:t>
            </a:r>
            <a:r>
              <a:rPr lang="en-US" sz="3922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de ventas gracias a interacciones más personalizadas.</a:t>
            </a: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  <a:r>
              <a:rPr lang="en-US" sz="3922" b="true">
                <a:solidFill>
                  <a:srgbClr val="33123B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Reducción del tiempo de respuesta</a:t>
            </a:r>
            <a:r>
              <a:rPr lang="en-US" sz="3922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y mejora en la experiencia del cliente. </a:t>
            </a: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  <a:r>
              <a:rPr lang="en-US" sz="3922" b="true">
                <a:solidFill>
                  <a:srgbClr val="33123B"/>
                </a:solidFill>
                <a:latin typeface="Assistant Regular Bold"/>
                <a:ea typeface="Assistant Regular Bold"/>
                <a:cs typeface="Assistant Regular Bold"/>
                <a:sym typeface="Assistant Regular Bold"/>
              </a:rPr>
              <a:t>Optimización de recursos</a:t>
            </a:r>
            <a:r>
              <a:rPr lang="en-US" sz="3922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comerciales, permitiendo a los equipos enfocarse en ventas estratégicas.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07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52446" y="4376915"/>
            <a:ext cx="1769937" cy="1533169"/>
            <a:chOff x="0" y="0"/>
            <a:chExt cx="5791200" cy="5016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9210" y="2374900"/>
              <a:ext cx="5746750" cy="2523490"/>
            </a:xfrm>
            <a:custGeom>
              <a:avLst/>
              <a:gdLst/>
              <a:ahLst/>
              <a:cxnLst/>
              <a:rect r="r" b="b" t="t" l="l"/>
              <a:pathLst>
                <a:path h="2523490" w="574675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88720" y="0"/>
              <a:ext cx="3362960" cy="3525520"/>
            </a:xfrm>
            <a:custGeom>
              <a:avLst/>
              <a:gdLst/>
              <a:ahLst/>
              <a:cxnLst/>
              <a:rect r="r" b="b" t="t" l="l"/>
              <a:pathLst>
                <a:path h="3525520" w="336296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698149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59426" y="105860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100" y="430579"/>
            <a:ext cx="942027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Conclusiones y Próximos Pasos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00839" y="-66924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2828" y="3526979"/>
            <a:ext cx="6344762" cy="1566390"/>
            <a:chOff x="0" y="0"/>
            <a:chExt cx="8459682" cy="2088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27436"/>
              <a:ext cx="1090922" cy="1033649"/>
            </a:xfrm>
            <a:custGeom>
              <a:avLst/>
              <a:gdLst/>
              <a:ahLst/>
              <a:cxnLst/>
              <a:rect r="r" b="b" t="t" l="l"/>
              <a:pathLst>
                <a:path h="1033649" w="1090922">
                  <a:moveTo>
                    <a:pt x="0" y="0"/>
                  </a:moveTo>
                  <a:lnTo>
                    <a:pt x="1090922" y="0"/>
                  </a:lnTo>
                  <a:lnTo>
                    <a:pt x="1090922" y="1033649"/>
                  </a:lnTo>
                  <a:lnTo>
                    <a:pt x="0" y="103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108772" y="1087212"/>
              <a:ext cx="6350911" cy="100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Creación de modelos específicos para cada curso.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08772" y="-9525"/>
              <a:ext cx="635091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Nuevos modelos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2828" y="5417219"/>
            <a:ext cx="6344762" cy="1941881"/>
            <a:chOff x="0" y="0"/>
            <a:chExt cx="8459682" cy="25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527436"/>
              <a:ext cx="1090922" cy="1033649"/>
            </a:xfrm>
            <a:custGeom>
              <a:avLst/>
              <a:gdLst/>
              <a:ahLst/>
              <a:cxnLst/>
              <a:rect r="r" b="b" t="t" l="l"/>
              <a:pathLst>
                <a:path h="1033649" w="1090922">
                  <a:moveTo>
                    <a:pt x="0" y="0"/>
                  </a:moveTo>
                  <a:lnTo>
                    <a:pt x="1090922" y="0"/>
                  </a:lnTo>
                  <a:lnTo>
                    <a:pt x="1090922" y="1033649"/>
                  </a:lnTo>
                  <a:lnTo>
                    <a:pt x="0" y="103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08772" y="1087212"/>
              <a:ext cx="6350911" cy="150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Expansión de la base de datos de conocimiento para mejorar respuestas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08772" y="-9525"/>
              <a:ext cx="635091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Mayor conocimiento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2828" y="7682950"/>
            <a:ext cx="6344762" cy="1566390"/>
            <a:chOff x="0" y="0"/>
            <a:chExt cx="8459682" cy="2088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527436"/>
              <a:ext cx="1090922" cy="1033649"/>
            </a:xfrm>
            <a:custGeom>
              <a:avLst/>
              <a:gdLst/>
              <a:ahLst/>
              <a:cxnLst/>
              <a:rect r="r" b="b" t="t" l="l"/>
              <a:pathLst>
                <a:path h="1033649" w="1090922">
                  <a:moveTo>
                    <a:pt x="0" y="0"/>
                  </a:moveTo>
                  <a:lnTo>
                    <a:pt x="1090922" y="0"/>
                  </a:lnTo>
                  <a:lnTo>
                    <a:pt x="1090922" y="1033649"/>
                  </a:lnTo>
                  <a:lnTo>
                    <a:pt x="0" y="103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108772" y="1087212"/>
              <a:ext cx="6350911" cy="100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Optimización de modelos RAG para mayor precisión, si cabe.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08772" y="-9525"/>
              <a:ext cx="635091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Optimizacion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04643" y="1418871"/>
            <a:ext cx="12544843" cy="149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28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Podría demostrar tener un impacto positivo en la eficiencia comercial. Se recomienda continuar con la evolución del modelo, explorando nuevas herramientas para mejorar su precisión y escalabilidad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77197" y="9030324"/>
            <a:ext cx="4364457" cy="120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Versión v2</a:t>
            </a:r>
          </a:p>
          <a:p>
            <a:pPr algn="l">
              <a:lnSpc>
                <a:spcPts val="2399"/>
              </a:lnSpc>
            </a:pPr>
            <a:r>
              <a:rPr lang="en-US" sz="1999" spc="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Desarrollo e implementación de un agente de ventas asistido por IA</a:t>
            </a:r>
          </a:p>
          <a:p>
            <a:pPr algn="l">
              <a:lnSpc>
                <a:spcPts val="24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807590" y="4137474"/>
            <a:ext cx="11041543" cy="389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 proyecto representa un avance significativo en la automatización de tareas comerciales y la mejora de la experiencia del cliente</a:t>
            </a:r>
          </a:p>
          <a:p>
            <a:pPr algn="l">
              <a:lnSpc>
                <a:spcPts val="5178"/>
              </a:lnSpc>
            </a:pPr>
          </a:p>
          <a:p>
            <a:pPr algn="l">
              <a:lnSpc>
                <a:spcPts val="5178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Posicionando la IA como una herramienta clave en la optimización de procesos de ventas.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DAGejW8C2CA</dc:identifier>
  <dcterms:modified xsi:type="dcterms:W3CDTF">2011-08-01T06:04:30Z</dcterms:modified>
  <cp:revision>1</cp:revision>
  <dc:title>Presentación Final </dc:title>
</cp:coreProperties>
</file>